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Ref idx="1002">
        <a:schemeClr val="bg2"/>
      </p:bgRef>
    </p:bg>
    <p:spTree>
      <p:nvGrpSpPr>
        <p:cNvPr id="1" name=""/>
        <p:cNvGrpSpPr/>
        <p:nvPr/>
      </p:nvGrpSpPr>
      <p:grpSpPr>
        <a:xfrm>
          <a:off x="0" y="0"/>
          <a:ext cx="0" cy="0"/>
          <a:chOff x="0" y="0"/>
          <a:chExt cx="0" cy="0"/>
        </a:xfrm>
      </p:grpSpPr>
      <p:sp>
        <p:nvSpPr>
          <p:cNvPr id="9" name="Tytuł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17" name="Podtytuł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30" name="Symbol zastępczy daty 29"/>
          <p:cNvSpPr>
            <a:spLocks noGrp="1"/>
          </p:cNvSpPr>
          <p:nvPr>
            <p:ph type="dt" sz="half" idx="10"/>
          </p:nvPr>
        </p:nvSpPr>
        <p:spPr/>
        <p:txBody>
          <a:bodyPr/>
          <a:lstStyle/>
          <a:p>
            <a:fld id="{66221E02-25CB-4963-84BC-0813985E7D90}" type="datetimeFigureOut">
              <a:rPr lang="pl-PL" smtClean="0"/>
              <a:pPr/>
              <a:t>2004-01-01</a:t>
            </a:fld>
            <a:endParaRPr lang="pl-PL"/>
          </a:p>
        </p:txBody>
      </p:sp>
      <p:sp>
        <p:nvSpPr>
          <p:cNvPr id="19" name="Symbol zastępczy stopki 18"/>
          <p:cNvSpPr>
            <a:spLocks noGrp="1"/>
          </p:cNvSpPr>
          <p:nvPr>
            <p:ph type="ftr" sz="quarter" idx="11"/>
          </p:nvPr>
        </p:nvSpPr>
        <p:spPr/>
        <p:txBody>
          <a:bodyPr/>
          <a:lstStyle/>
          <a:p>
            <a:endParaRPr lang="pl-PL"/>
          </a:p>
        </p:txBody>
      </p:sp>
      <p:sp>
        <p:nvSpPr>
          <p:cNvPr id="27" name="Symbol zastępczy numeru slajdu 26"/>
          <p:cNvSpPr>
            <a:spLocks noGrp="1"/>
          </p:cNvSpPr>
          <p:nvPr>
            <p:ph type="sldNum" sz="quarter" idx="12"/>
          </p:nvPr>
        </p:nvSpPr>
        <p:spPr/>
        <p:txBody>
          <a:bodyPr/>
          <a:lstStyle/>
          <a:p>
            <a:fld id="{589B7C76-EFF2-4CD8-A475-4750F11B4BC6}"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2004-01-01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914401"/>
            <a:ext cx="2057400" cy="5211763"/>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914401"/>
            <a:ext cx="6019800" cy="5211763"/>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2004-01-01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2004-01-01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2004-01-01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66221E02-25CB-4963-84BC-0813985E7D90}" type="datetimeFigureOut">
              <a:rPr lang="pl-PL" smtClean="0"/>
              <a:pPr/>
              <a:t>2004-01-01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tIns="45720" anchor="b"/>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66221E02-25CB-4963-84BC-0813985E7D90}" type="datetimeFigureOut">
              <a:rPr lang="pl-PL" smtClean="0"/>
              <a:pPr/>
              <a:t>2004-01-01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66221E02-25CB-4963-84BC-0813985E7D90}" type="datetimeFigureOut">
              <a:rPr lang="pl-PL" smtClean="0"/>
              <a:pPr/>
              <a:t>2004-01-01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221E02-25CB-4963-84BC-0813985E7D90}" type="datetimeFigureOut">
              <a:rPr lang="pl-PL" smtClean="0"/>
              <a:pPr/>
              <a:t>2004-01-01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66221E02-25CB-4963-84BC-0813985E7D90}" type="datetimeFigureOut">
              <a:rPr lang="pl-PL" smtClean="0"/>
              <a:pPr/>
              <a:t>2004-01-01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Prostokąt ze ściętym i zaokrąglonym rogi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ójkąt prostokątny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ytuł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2004-01-01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077200" y="6356350"/>
            <a:ext cx="609600" cy="365125"/>
          </a:xfrm>
        </p:spPr>
        <p:txBody>
          <a:bodyPr/>
          <a:lstStyle/>
          <a:p>
            <a:fld id="{589B7C76-EFF2-4CD8-A475-4750F11B4BC6}" type="slidenum">
              <a:rPr lang="pl-PL" smtClean="0"/>
              <a:pPr/>
              <a:t>‹#›</a:t>
            </a:fld>
            <a:endParaRPr lang="pl-PL"/>
          </a:p>
        </p:txBody>
      </p:sp>
      <p:sp>
        <p:nvSpPr>
          <p:cNvPr id="3" name="Symbol zastępczy obrazu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l-PL" smtClean="0"/>
              <a:t>Kliknij ikonę, aby dodać obraz</a:t>
            </a:r>
            <a:endParaRPr kumimoji="0" lang="en-US" dirty="0"/>
          </a:p>
        </p:txBody>
      </p:sp>
      <p:sp>
        <p:nvSpPr>
          <p:cNvPr id="10" name="Dowolny kształt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Dowolny kształt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Dowolny kształt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Dowolny kształt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ymbol zastępczy tytułu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6221E02-25CB-4963-84BC-0813985E7D90}" type="datetimeFigureOut">
              <a:rPr lang="pl-PL" smtClean="0"/>
              <a:pPr/>
              <a:t>2004-01-01</a:t>
            </a:fld>
            <a:endParaRPr lang="pl-PL"/>
          </a:p>
        </p:txBody>
      </p:sp>
      <p:sp>
        <p:nvSpPr>
          <p:cNvPr id="22" name="Symbol zastępczy stopki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l-PL"/>
          </a:p>
        </p:txBody>
      </p:sp>
      <p:sp>
        <p:nvSpPr>
          <p:cNvPr id="18" name="Symbol zastępczy numeru slajd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89B7C76-EFF2-4CD8-A475-4750F11B4BC6}" type="slidenum">
              <a:rPr lang="pl-PL" smtClean="0"/>
              <a:pPr/>
              <a:t>‹#›</a:t>
            </a:fld>
            <a:endParaRPr lang="pl-PL"/>
          </a:p>
        </p:txBody>
      </p:sp>
      <p:grpSp>
        <p:nvGrpSpPr>
          <p:cNvPr id="2" name="Grupa 1"/>
          <p:cNvGrpSpPr/>
          <p:nvPr/>
        </p:nvGrpSpPr>
        <p:grpSpPr>
          <a:xfrm>
            <a:off x="-19017" y="202408"/>
            <a:ext cx="9180548" cy="649224"/>
            <a:chOff x="-19045" y="216550"/>
            <a:chExt cx="9180548" cy="649224"/>
          </a:xfrm>
        </p:grpSpPr>
        <p:sp>
          <p:nvSpPr>
            <p:cNvPr id="12" name="Dowolny kształt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Dowolny kształt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n/2/22/Coat_of_Arms_-_City_of_Bath.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en.wikipedia.org/wiki/File:Christadelphian_Hall_(Bath).JPG" TargetMode="External"/><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hyperlink" Target="http://en.wikipedia.org/wiki/File:Bath_Abbey_and_Entertainer_-_July_2006.jpg" TargetMode="External"/><Relationship Id="rId1" Type="http://schemas.openxmlformats.org/officeDocument/2006/relationships/slideLayout" Target="../slideLayouts/slideLayout2.xml"/><Relationship Id="rId6" Type="http://schemas.openxmlformats.org/officeDocument/2006/relationships/hyperlink" Target="http://en.wikipedia.org/wiki/File:Sally_Lunns_house.jpg" TargetMode="External"/><Relationship Id="rId5" Type="http://schemas.openxmlformats.org/officeDocument/2006/relationships/image" Target="../media/image12.jpeg"/><Relationship Id="rId4" Type="http://schemas.openxmlformats.org/officeDocument/2006/relationships/hyperlink" Target="http://en.wikipedia.org/wiki/File:Bath_-_Parade_Gardens_-_July_2006.jpg" TargetMode="External"/><Relationship Id="rId9"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en.wikipedia.org/wiki/File:Royal.crescent.aerial.bath.arp.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en.wikipedia.org/wiki/File:The.circus.bath.arp.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upload.wikimedia.org/wikipedia/commons/0/01/Bath_Abbey_01.jpg" TargetMode="External"/><Relationship Id="rId1" Type="http://schemas.openxmlformats.org/officeDocument/2006/relationships/slideLayout" Target="../slideLayouts/slideLayout2.xml"/><Relationship Id="rId4" Type="http://schemas.openxmlformats.org/officeDocument/2006/relationships/hyperlink" Target="#cite_note-worldheritageplan-3"/></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upload.wikimedia.org/wikipedia/commons/4/4c/Clevelandhouse.JPG"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hyperlink" Target="http://en.wikipedia.org/wiki/Henry_VIII_of_England" TargetMode="External"/><Relationship Id="rId3" Type="http://schemas.openxmlformats.org/officeDocument/2006/relationships/image" Target="../media/image7.jpeg"/><Relationship Id="rId7" Type="http://schemas.openxmlformats.org/officeDocument/2006/relationships/hyperlink" Target="http://en.wikipedia.org/wiki/Dissolution_of_the_Monasteries" TargetMode="External"/><Relationship Id="rId2" Type="http://schemas.openxmlformats.org/officeDocument/2006/relationships/hyperlink" Target="http://upload.wikimedia.org/wikipedia/commons/6/67/Bath_abbey_from_the_east_arp.jpg" TargetMode="External"/><Relationship Id="rId1" Type="http://schemas.openxmlformats.org/officeDocument/2006/relationships/slideLayout" Target="../slideLayouts/slideLayout6.xml"/><Relationship Id="rId6" Type="http://schemas.openxmlformats.org/officeDocument/2006/relationships/hyperlink" Target="http://en.wikipedia.org/wiki/Oliver_King" TargetMode="External"/><Relationship Id="rId5" Type="http://schemas.openxmlformats.org/officeDocument/2006/relationships/hyperlink" Target="#cite_note-22"/><Relationship Id="rId10" Type="http://schemas.openxmlformats.org/officeDocument/2006/relationships/hyperlink" Target="#cite_note-23"/><Relationship Id="rId4" Type="http://schemas.openxmlformats.org/officeDocument/2006/relationships/hyperlink" Target="http://en.wikipedia.org/wiki/Bishop_of_Bath_and_Wells" TargetMode="External"/><Relationship Id="rId9" Type="http://schemas.openxmlformats.org/officeDocument/2006/relationships/hyperlink" Target="#cite_note-23"/></Relationships>
</file>

<file path=ppt/slides/_rels/slide7.xml.rels><?xml version="1.0" encoding="UTF-8" standalone="yes"?>
<Relationships xmlns="http://schemas.openxmlformats.org/package/2006/relationships"><Relationship Id="rId3" Type="http://schemas.openxmlformats.org/officeDocument/2006/relationships/hyperlink" Target="#cite_note-23"/><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upload.wikimedia.org/wikipedia/commons/9/9a/Royal_Crescent_in_Bath%2C_England_-_July_2006.jpg"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en.wikipedia.org/wiki/File:Aerial.view.of.bath.arp.jpg"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le:Coat of Arms - City of Bath.jpg">
            <a:hlinkClick r:id="rId2"/>
          </p:cNvPr>
          <p:cNvPicPr>
            <a:picLocks noChangeAspect="1" noChangeArrowheads="1"/>
          </p:cNvPicPr>
          <p:nvPr/>
        </p:nvPicPr>
        <p:blipFill>
          <a:blip r:embed="rId3"/>
          <a:srcRect/>
          <a:stretch>
            <a:fillRect/>
          </a:stretch>
        </p:blipFill>
        <p:spPr bwMode="auto">
          <a:xfrm>
            <a:off x="4786314" y="1416204"/>
            <a:ext cx="4357686" cy="5441795"/>
          </a:xfrm>
          <a:prstGeom prst="rect">
            <a:avLst/>
          </a:prstGeom>
          <a:noFill/>
        </p:spPr>
      </p:pic>
      <p:sp>
        <p:nvSpPr>
          <p:cNvPr id="2" name="Tytuł 1"/>
          <p:cNvSpPr>
            <a:spLocks noGrp="1"/>
          </p:cNvSpPr>
          <p:nvPr>
            <p:ph type="ctrTitle"/>
          </p:nvPr>
        </p:nvSpPr>
        <p:spPr>
          <a:xfrm>
            <a:off x="642910" y="285728"/>
            <a:ext cx="7772400" cy="1470025"/>
          </a:xfrm>
        </p:spPr>
        <p:style>
          <a:lnRef idx="0">
            <a:schemeClr val="accent6"/>
          </a:lnRef>
          <a:fillRef idx="3">
            <a:schemeClr val="accent6"/>
          </a:fillRef>
          <a:effectRef idx="3">
            <a:schemeClr val="accent6"/>
          </a:effectRef>
          <a:fontRef idx="minor">
            <a:schemeClr val="lt1"/>
          </a:fontRef>
        </p:style>
        <p:txBody>
          <a:bodyPr/>
          <a:lstStyle/>
          <a:p>
            <a:r>
              <a:rPr lang="pl-PL" dirty="0" err="1" smtClean="0"/>
              <a:t>Vist</a:t>
            </a:r>
            <a:r>
              <a:rPr lang="pl-PL" dirty="0" smtClean="0"/>
              <a:t> </a:t>
            </a:r>
            <a:r>
              <a:rPr lang="pl-PL" dirty="0" err="1" smtClean="0"/>
              <a:t>this</a:t>
            </a:r>
            <a:r>
              <a:rPr lang="pl-PL" dirty="0" smtClean="0"/>
              <a:t> place</a:t>
            </a:r>
            <a:endParaRPr lang="pl-PL" dirty="0"/>
          </a:p>
        </p:txBody>
      </p:sp>
      <p:sp>
        <p:nvSpPr>
          <p:cNvPr id="5" name="Podtytuł 4"/>
          <p:cNvSpPr>
            <a:spLocks noGrp="1"/>
          </p:cNvSpPr>
          <p:nvPr>
            <p:ph type="subTitle" idx="1"/>
          </p:nvPr>
        </p:nvSpPr>
        <p:spPr>
          <a:xfrm>
            <a:off x="0" y="3286124"/>
            <a:ext cx="4714876" cy="1538286"/>
          </a:xfrm>
        </p:spPr>
        <p:style>
          <a:lnRef idx="1">
            <a:schemeClr val="accent2"/>
          </a:lnRef>
          <a:fillRef idx="3">
            <a:schemeClr val="accent2"/>
          </a:fillRef>
          <a:effectRef idx="2">
            <a:schemeClr val="accent2"/>
          </a:effectRef>
          <a:fontRef idx="minor">
            <a:schemeClr val="lt1"/>
          </a:fontRef>
        </p:style>
        <p:txBody>
          <a:bodyPr>
            <a:normAutofit/>
          </a:bodyPr>
          <a:lstStyle/>
          <a:p>
            <a:r>
              <a:rPr lang="pl-PL" sz="7200" dirty="0" smtClean="0"/>
              <a:t>Bath</a:t>
            </a:r>
            <a:endParaRPr lang="pl-PL" sz="7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normAutofit fontScale="90000"/>
          </a:bodyPr>
          <a:lstStyle/>
          <a:p>
            <a:r>
              <a:rPr lang="pl-PL" dirty="0" err="1" smtClean="0">
                <a:solidFill>
                  <a:schemeClr val="bg1"/>
                </a:solidFill>
              </a:rPr>
              <a:t>Look</a:t>
            </a:r>
            <a:r>
              <a:rPr lang="pl-PL" dirty="0" smtClean="0">
                <a:solidFill>
                  <a:schemeClr val="bg1"/>
                </a:solidFill>
              </a:rPr>
              <a:t> for </a:t>
            </a:r>
            <a:r>
              <a:rPr lang="pl-PL" dirty="0" err="1" smtClean="0">
                <a:solidFill>
                  <a:schemeClr val="bg1"/>
                </a:solidFill>
              </a:rPr>
              <a:t>this</a:t>
            </a:r>
            <a:r>
              <a:rPr lang="pl-PL" dirty="0" smtClean="0">
                <a:solidFill>
                  <a:schemeClr val="bg1"/>
                </a:solidFill>
              </a:rPr>
              <a:t>! </a:t>
            </a:r>
            <a:r>
              <a:rPr lang="pl-PL" dirty="0" err="1" smtClean="0">
                <a:solidFill>
                  <a:schemeClr val="bg1"/>
                </a:solidFill>
              </a:rPr>
              <a:t>This</a:t>
            </a:r>
            <a:r>
              <a:rPr lang="pl-PL" dirty="0" smtClean="0">
                <a:solidFill>
                  <a:schemeClr val="bg1"/>
                </a:solidFill>
              </a:rPr>
              <a:t> </a:t>
            </a:r>
            <a:r>
              <a:rPr lang="pl-PL" dirty="0" err="1" smtClean="0">
                <a:solidFill>
                  <a:schemeClr val="bg1"/>
                </a:solidFill>
              </a:rPr>
              <a:t>isphoto</a:t>
            </a:r>
            <a:r>
              <a:rPr lang="pl-PL" dirty="0" smtClean="0">
                <a:solidFill>
                  <a:schemeClr val="bg1"/>
                </a:solidFill>
              </a:rPr>
              <a:t> for Bath </a:t>
            </a:r>
            <a:r>
              <a:rPr lang="pl-PL" dirty="0" smtClean="0"/>
              <a:t>.</a:t>
            </a:r>
            <a:endParaRPr lang="pl-PL" dirty="0"/>
          </a:p>
        </p:txBody>
      </p:sp>
      <p:pic>
        <p:nvPicPr>
          <p:cNvPr id="22542" name="Picture 14" descr="Gray paved area with lots of people around brightly dressed performer. To the right is a yellow stone building and in the background the tower of the abbey.">
            <a:hlinkClick r:id="rId2"/>
          </p:cNvPr>
          <p:cNvPicPr>
            <a:picLocks noGrp="1" noChangeAspect="1" noChangeArrowheads="1"/>
          </p:cNvPicPr>
          <p:nvPr>
            <p:ph idx="1"/>
          </p:nvPr>
        </p:nvPicPr>
        <p:blipFill>
          <a:blip r:embed="rId3"/>
          <a:srcRect/>
          <a:stretch>
            <a:fillRect/>
          </a:stretch>
        </p:blipFill>
        <p:spPr bwMode="auto">
          <a:xfrm>
            <a:off x="2571736" y="285728"/>
            <a:ext cx="6715140" cy="4456411"/>
          </a:xfrm>
          <a:prstGeom prst="rect">
            <a:avLst/>
          </a:prstGeom>
          <a:noFill/>
        </p:spPr>
      </p:pic>
      <p:pic>
        <p:nvPicPr>
          <p:cNvPr id="22536" name="Picture 8" descr="Large green area with small open sided structure in the middle. Behind is a yellow couloured building.">
            <a:hlinkClick r:id="rId4"/>
          </p:cNvPr>
          <p:cNvPicPr>
            <a:picLocks noChangeAspect="1" noChangeArrowheads="1"/>
          </p:cNvPicPr>
          <p:nvPr/>
        </p:nvPicPr>
        <p:blipFill>
          <a:blip r:embed="rId5"/>
          <a:srcRect/>
          <a:stretch>
            <a:fillRect/>
          </a:stretch>
        </p:blipFill>
        <p:spPr bwMode="auto">
          <a:xfrm>
            <a:off x="-214346" y="4214795"/>
            <a:ext cx="5591389" cy="2643205"/>
          </a:xfrm>
          <a:prstGeom prst="rect">
            <a:avLst/>
          </a:prstGeom>
          <a:noFill/>
        </p:spPr>
      </p:pic>
      <p:pic>
        <p:nvPicPr>
          <p:cNvPr id="22532" name="Picture 4" descr="Building with large white framed windows.">
            <a:hlinkClick r:id="rId6"/>
          </p:cNvPr>
          <p:cNvPicPr>
            <a:picLocks noChangeAspect="1" noChangeArrowheads="1"/>
          </p:cNvPicPr>
          <p:nvPr/>
        </p:nvPicPr>
        <p:blipFill>
          <a:blip r:embed="rId7"/>
          <a:srcRect/>
          <a:stretch>
            <a:fillRect/>
          </a:stretch>
        </p:blipFill>
        <p:spPr bwMode="auto">
          <a:xfrm>
            <a:off x="-285784" y="357166"/>
            <a:ext cx="5491223" cy="4143380"/>
          </a:xfrm>
          <a:prstGeom prst="rect">
            <a:avLst/>
          </a:prstGeom>
          <a:noFill/>
        </p:spPr>
      </p:pic>
      <p:pic>
        <p:nvPicPr>
          <p:cNvPr id="22538" name="Picture 10" descr="Rectangular yellow stone building with flat roof and arched doorway.">
            <a:hlinkClick r:id="rId8"/>
          </p:cNvPr>
          <p:cNvPicPr>
            <a:picLocks noChangeAspect="1" noChangeArrowheads="1"/>
          </p:cNvPicPr>
          <p:nvPr/>
        </p:nvPicPr>
        <p:blipFill>
          <a:blip r:embed="rId9"/>
          <a:srcRect/>
          <a:stretch>
            <a:fillRect/>
          </a:stretch>
        </p:blipFill>
        <p:spPr bwMode="auto">
          <a:xfrm>
            <a:off x="6429388" y="-1"/>
            <a:ext cx="2714612" cy="3624807"/>
          </a:xfrm>
          <a:prstGeom prst="rect">
            <a:avLst/>
          </a:prstGeom>
          <a:noFill/>
        </p:spPr>
      </p:pic>
      <p:pic>
        <p:nvPicPr>
          <p:cNvPr id="22544" name="Picture 16" descr="Gray paved area with lots of people around brightly dressed performer. To the right is a yellow stone building and in the background the tower of the abbey.">
            <a:hlinkClick r:id="rId2"/>
          </p:cNvPr>
          <p:cNvPicPr>
            <a:picLocks noChangeAspect="1" noChangeArrowheads="1"/>
          </p:cNvPicPr>
          <p:nvPr/>
        </p:nvPicPr>
        <p:blipFill>
          <a:blip r:embed="rId3"/>
          <a:srcRect/>
          <a:stretch>
            <a:fillRect/>
          </a:stretch>
        </p:blipFill>
        <p:spPr bwMode="auto">
          <a:xfrm>
            <a:off x="5072066" y="4155715"/>
            <a:ext cx="4071934" cy="270228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erial view of a semicicular terrace of houses with matching fronts but a variety of different styles at the rear">
            <a:hlinkClick r:id="rId2"/>
          </p:cNvPr>
          <p:cNvPicPr>
            <a:picLocks noChangeAspect="1" noChangeArrowheads="1"/>
          </p:cNvPicPr>
          <p:nvPr/>
        </p:nvPicPr>
        <p:blipFill>
          <a:blip r:embed="rId3"/>
          <a:srcRect/>
          <a:stretch>
            <a:fillRect/>
          </a:stretch>
        </p:blipFill>
        <p:spPr bwMode="auto">
          <a:xfrm>
            <a:off x="117657" y="1571612"/>
            <a:ext cx="8812061" cy="5100662"/>
          </a:xfrm>
          <a:prstGeom prst="rect">
            <a:avLst/>
          </a:prstGeom>
          <a:noFill/>
        </p:spPr>
      </p:pic>
      <p:sp>
        <p:nvSpPr>
          <p:cNvPr id="2" name="Tytuł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r>
              <a:rPr lang="pl-PL" dirty="0" err="1" smtClean="0"/>
              <a:t>History</a:t>
            </a:r>
            <a:endParaRPr lang="pl-PL" dirty="0"/>
          </a:p>
        </p:txBody>
      </p:sp>
      <p:sp>
        <p:nvSpPr>
          <p:cNvPr id="3" name="Symbol zastępczy zawartości 2"/>
          <p:cNvSpPr>
            <a:spLocks noGrp="1"/>
          </p:cNvSpPr>
          <p:nvPr>
            <p:ph idx="1"/>
          </p:nvPr>
        </p:nvSpPr>
        <p:spPr/>
        <p:txBody>
          <a:bodyPr>
            <a:normAutofit/>
          </a:bodyPr>
          <a:lstStyle/>
          <a:p>
            <a:r>
              <a:rPr lang="en-US" dirty="0" smtClean="0">
                <a:solidFill>
                  <a:schemeClr val="bg1"/>
                </a:solidFill>
              </a:rPr>
              <a:t>The city was first established as a spa resort with the Latin name, </a:t>
            </a:r>
            <a:r>
              <a:rPr lang="en-US" dirty="0" err="1" smtClean="0">
                <a:solidFill>
                  <a:schemeClr val="bg1"/>
                </a:solidFill>
              </a:rPr>
              <a:t>Aquae</a:t>
            </a:r>
            <a:r>
              <a:rPr lang="en-US" dirty="0" smtClean="0">
                <a:solidFill>
                  <a:schemeClr val="bg1"/>
                </a:solidFill>
              </a:rPr>
              <a:t> </a:t>
            </a:r>
            <a:r>
              <a:rPr lang="en-US" dirty="0" err="1" smtClean="0">
                <a:solidFill>
                  <a:schemeClr val="bg1"/>
                </a:solidFill>
              </a:rPr>
              <a:t>Sulis</a:t>
            </a:r>
            <a:r>
              <a:rPr lang="en-US" dirty="0" smtClean="0">
                <a:solidFill>
                  <a:schemeClr val="bg1"/>
                </a:solidFill>
              </a:rPr>
              <a:t> ("the waters of </a:t>
            </a:r>
            <a:r>
              <a:rPr lang="en-US" dirty="0" err="1" smtClean="0">
                <a:solidFill>
                  <a:schemeClr val="bg1"/>
                </a:solidFill>
              </a:rPr>
              <a:t>Sulis</a:t>
            </a:r>
            <a:r>
              <a:rPr lang="en-US" dirty="0" smtClean="0">
                <a:solidFill>
                  <a:schemeClr val="bg1"/>
                </a:solidFill>
              </a:rPr>
              <a:t>") by the Romans in AD 43 although verbal tradition suggests that Bath was known before then.</a:t>
            </a:r>
          </a:p>
          <a:p>
            <a:endParaRPr lang="pl-PL"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micircular terrace of 3 story buildings with matching windows and roofs, stone bands run the length of the terrace.">
            <a:hlinkClick r:id="rId2"/>
          </p:cNvPr>
          <p:cNvPicPr>
            <a:picLocks noChangeAspect="1" noChangeArrowheads="1"/>
          </p:cNvPicPr>
          <p:nvPr/>
        </p:nvPicPr>
        <p:blipFill>
          <a:blip r:embed="rId3"/>
          <a:srcRect/>
          <a:stretch>
            <a:fillRect/>
          </a:stretch>
        </p:blipFill>
        <p:spPr bwMode="auto">
          <a:xfrm>
            <a:off x="0" y="-83127"/>
            <a:ext cx="9144000" cy="6941127"/>
          </a:xfrm>
          <a:prstGeom prst="rect">
            <a:avLst/>
          </a:prstGeom>
          <a:noFill/>
        </p:spPr>
      </p:pic>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noAutofit/>
          </a:bodyPr>
          <a:lstStyle/>
          <a:p>
            <a:r>
              <a:rPr lang="en-US" sz="4000" dirty="0" smtClean="0">
                <a:solidFill>
                  <a:schemeClr val="bg1"/>
                </a:solidFill>
              </a:rPr>
              <a:t>They built baths</a:t>
            </a:r>
            <a:r>
              <a:rPr lang="pl-PL" sz="4000" dirty="0" smtClean="0">
                <a:solidFill>
                  <a:schemeClr val="bg1"/>
                </a:solidFill>
              </a:rPr>
              <a:t> </a:t>
            </a:r>
            <a:r>
              <a:rPr lang="en-US" sz="4000" dirty="0" smtClean="0">
                <a:solidFill>
                  <a:schemeClr val="bg1"/>
                </a:solidFill>
              </a:rPr>
              <a:t>and a temple on the surrounding hills of Bath in the valley of the River Avon around hot springs, which are the only ones naturally occurring in the United Kingdom</a:t>
            </a:r>
            <a:r>
              <a:rPr lang="pl-PL" sz="4000" dirty="0" smtClean="0">
                <a:solidFill>
                  <a:schemeClr val="bg1"/>
                </a:solidFill>
              </a:rPr>
              <a:t>.</a:t>
            </a:r>
            <a:endParaRPr lang="pl-PL" sz="40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Bath Abbey 01.jpg">
            <a:hlinkClick r:id="rId2"/>
          </p:cNvPr>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lnSpcReduction="10000"/>
          </a:bodyPr>
          <a:lstStyle/>
          <a:p>
            <a:pPr lvl="2"/>
            <a:r>
              <a:rPr lang="en-US" sz="3600" baseline="30000" dirty="0" smtClean="0">
                <a:solidFill>
                  <a:schemeClr val="bg1"/>
                </a:solidFill>
                <a:hlinkClick r:id="rId4" action="ppaction://hlinkfile"/>
              </a:rPr>
              <a:t>]</a:t>
            </a:r>
            <a:r>
              <a:rPr lang="en-US" sz="3600" dirty="0" smtClean="0">
                <a:solidFill>
                  <a:schemeClr val="bg1"/>
                </a:solidFill>
              </a:rPr>
              <a:t> Edgar was crowned king of England at Bath Abbey in 973. Much later, it became popular as a spa resort during the Georgian era, which led to a major expansion that left a heritage of exemplary Georg</a:t>
            </a:r>
            <a:r>
              <a:rPr lang="pl-PL" sz="3600" dirty="0" smtClean="0">
                <a:solidFill>
                  <a:schemeClr val="bg1"/>
                </a:solidFill>
              </a:rPr>
              <a:t>i</a:t>
            </a:r>
            <a:r>
              <a:rPr lang="en-US" sz="3600" dirty="0" smtClean="0">
                <a:solidFill>
                  <a:schemeClr val="bg1"/>
                </a:solidFill>
              </a:rPr>
              <a:t>architecture</a:t>
            </a:r>
            <a:endParaRPr lang="pl-PL" sz="3600" dirty="0" smtClean="0">
              <a:solidFill>
                <a:schemeClr val="bg1"/>
              </a:solidFill>
            </a:endParaRPr>
          </a:p>
          <a:p>
            <a:pPr lvl="2"/>
            <a:r>
              <a:rPr lang="en-US" sz="3600" dirty="0" smtClean="0">
                <a:solidFill>
                  <a:schemeClr val="bg1"/>
                </a:solidFill>
              </a:rPr>
              <a:t> crafted from Bath Stone.</a:t>
            </a:r>
            <a:endParaRPr lang="pl-PL" sz="36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ile:Clevelandhouse.JPG">
            <a:hlinkClick r:id="rId2"/>
          </p:cNvPr>
          <p:cNvPicPr>
            <a:picLocks noChangeAspect="1" noChangeArrowheads="1"/>
          </p:cNvPicPr>
          <p:nvPr/>
        </p:nvPicPr>
        <p:blipFill>
          <a:blip r:embed="rId3"/>
          <a:srcRect/>
          <a:stretch>
            <a:fillRect/>
          </a:stretch>
        </p:blipFill>
        <p:spPr bwMode="auto">
          <a:xfrm>
            <a:off x="0" y="0"/>
            <a:ext cx="9144000" cy="6924471"/>
          </a:xfrm>
          <a:prstGeom prst="rect">
            <a:avLst/>
          </a:prstGeom>
        </p:spPr>
        <p:style>
          <a:lnRef idx="0">
            <a:schemeClr val="accent2"/>
          </a:lnRef>
          <a:fillRef idx="3">
            <a:schemeClr val="accent2"/>
          </a:fillRef>
          <a:effectRef idx="3">
            <a:schemeClr val="accent2"/>
          </a:effectRef>
          <a:fontRef idx="minor">
            <a:schemeClr val="lt1"/>
          </a:fontRef>
        </p:style>
      </p:pic>
      <p:sp>
        <p:nvSpPr>
          <p:cNvPr id="4" name="Tytuł 3"/>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pl-PL" dirty="0" err="1" smtClean="0"/>
              <a:t>Bautifull</a:t>
            </a:r>
            <a:r>
              <a:rPr lang="pl-PL" dirty="0" smtClean="0"/>
              <a:t> </a:t>
            </a:r>
            <a:r>
              <a:rPr lang="pl-PL" dirty="0" err="1" smtClean="0"/>
              <a:t>town</a:t>
            </a:r>
            <a:endParaRPr lang="pl-PL" dirty="0"/>
          </a:p>
        </p:txBody>
      </p:sp>
      <p:sp>
        <p:nvSpPr>
          <p:cNvPr id="6" name="Prostokąt 5"/>
          <p:cNvSpPr/>
          <p:nvPr/>
        </p:nvSpPr>
        <p:spPr>
          <a:xfrm>
            <a:off x="571472" y="2333685"/>
            <a:ext cx="7929618" cy="2677656"/>
          </a:xfrm>
          <a:prstGeom prst="rect">
            <a:avLst/>
          </a:prstGeom>
        </p:spPr>
        <p:txBody>
          <a:bodyPr wrap="square">
            <a:spAutoFit/>
          </a:bodyPr>
          <a:lstStyle/>
          <a:p>
            <a:r>
              <a:rPr lang="en-US" sz="2400" dirty="0" smtClean="0">
                <a:solidFill>
                  <a:schemeClr val="bg1"/>
                </a:solidFill>
              </a:rPr>
              <a:t>King William Rufus granted the city to a royal physician, John of Tours, who became Bishop of Wells and Abbot of Bath in 1088.It was papal policy for bishops to move to more urban seats, and he translated his own from Wells to </a:t>
            </a:r>
            <a:r>
              <a:rPr lang="en-US" sz="2400" dirty="0" err="1" smtClean="0">
                <a:solidFill>
                  <a:schemeClr val="bg1"/>
                </a:solidFill>
              </a:rPr>
              <a:t>Bath.He</a:t>
            </a:r>
            <a:r>
              <a:rPr lang="en-US" sz="2400" dirty="0" smtClean="0">
                <a:solidFill>
                  <a:schemeClr val="bg1"/>
                </a:solidFill>
              </a:rPr>
              <a:t> planned and began a much larger church as his cathedral, to which was attached a priory, with the bishop's palace beside it.</a:t>
            </a:r>
            <a:r>
              <a:rPr lang="en-US" sz="2400" baseline="30000" dirty="0" smtClean="0">
                <a:solidFill>
                  <a:schemeClr val="bg1"/>
                </a:solidFill>
              </a:rPr>
              <a:t>[20]</a:t>
            </a:r>
            <a:endParaRPr 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ile:Bath abbey from the east arp.jpg">
            <a:hlinkClick r:id="rId2"/>
          </p:cNvPr>
          <p:cNvPicPr>
            <a:picLocks noChangeAspect="1" noChangeArrowheads="1"/>
          </p:cNvPicPr>
          <p:nvPr/>
        </p:nvPicPr>
        <p:blipFill>
          <a:blip r:embed="rId3"/>
          <a:srcRect/>
          <a:stretch>
            <a:fillRect/>
          </a:stretch>
        </p:blipFill>
        <p:spPr bwMode="auto">
          <a:xfrm>
            <a:off x="134928" y="214290"/>
            <a:ext cx="9009072" cy="6486532"/>
          </a:xfrm>
          <a:prstGeom prst="rect">
            <a:avLst/>
          </a:prstGeom>
          <a:noFill/>
        </p:spPr>
      </p:pic>
      <p:sp>
        <p:nvSpPr>
          <p:cNvPr id="2" name="Tytuł 1"/>
          <p:cNvSpPr>
            <a:spLocks noGrp="1"/>
          </p:cNvSpPr>
          <p:nvPr>
            <p:ph type="title"/>
          </p:nvPr>
        </p:nvSpPr>
        <p:spPr/>
        <p:txBody>
          <a:bodyPr/>
          <a:lstStyle/>
          <a:p>
            <a:endParaRPr lang="pl-PL" dirty="0"/>
          </a:p>
        </p:txBody>
      </p:sp>
      <p:sp>
        <p:nvSpPr>
          <p:cNvPr id="3" name="Prostokąt 2"/>
          <p:cNvSpPr/>
          <p:nvPr/>
        </p:nvSpPr>
        <p:spPr>
          <a:xfrm>
            <a:off x="2214546" y="1643050"/>
            <a:ext cx="6143668" cy="4154984"/>
          </a:xfrm>
          <a:prstGeom prst="rect">
            <a:avLst/>
          </a:prstGeom>
        </p:spPr>
        <p:txBody>
          <a:bodyPr wrap="square">
            <a:spAutoFit/>
          </a:bodyPr>
          <a:lstStyle/>
          <a:p>
            <a:r>
              <a:rPr lang="en-US" sz="2400" dirty="0" smtClean="0">
                <a:solidFill>
                  <a:schemeClr val="bg1"/>
                </a:solidFill>
              </a:rPr>
              <a:t>New baths were built around the three springs. However, later bishops returned the </a:t>
            </a:r>
            <a:r>
              <a:rPr lang="en-US" sz="2400" dirty="0" err="1" smtClean="0">
                <a:solidFill>
                  <a:schemeClr val="bg1"/>
                </a:solidFill>
              </a:rPr>
              <a:t>episcopal</a:t>
            </a:r>
            <a:r>
              <a:rPr lang="en-US" sz="2400" dirty="0" smtClean="0">
                <a:solidFill>
                  <a:schemeClr val="bg1"/>
                </a:solidFill>
              </a:rPr>
              <a:t> seat to Wells, while retaining the name of Bath in their title as the </a:t>
            </a:r>
            <a:r>
              <a:rPr lang="en-US" sz="2400" dirty="0" smtClean="0">
                <a:solidFill>
                  <a:schemeClr val="bg1"/>
                </a:solidFill>
                <a:hlinkClick r:id="rId4" action="ppaction://hlinkfile" tooltip="Bishop of Bath and Wells"/>
              </a:rPr>
              <a:t>Bishop of Bath and Wells</a:t>
            </a:r>
            <a:r>
              <a:rPr lang="en-US" sz="2400" dirty="0" smtClean="0">
                <a:solidFill>
                  <a:schemeClr val="bg1"/>
                </a:solidFill>
              </a:rPr>
              <a:t>.</a:t>
            </a:r>
          </a:p>
          <a:p>
            <a:r>
              <a:rPr lang="en-US" sz="2400" dirty="0" smtClean="0">
                <a:solidFill>
                  <a:schemeClr val="bg1"/>
                </a:solidFill>
              </a:rPr>
              <a:t>By the 15th century, Bath's abbey church was badly dilapidated and in need of repairs.</a:t>
            </a:r>
            <a:r>
              <a:rPr lang="en-US" sz="2400" baseline="30000" dirty="0" smtClean="0">
                <a:solidFill>
                  <a:schemeClr val="bg1"/>
                </a:solidFill>
                <a:hlinkClick r:id="rId5" action="ppaction://hlinkfile"/>
              </a:rPr>
              <a:t>[23]</a:t>
            </a:r>
            <a:r>
              <a:rPr lang="en-US" sz="2400" dirty="0" smtClean="0">
                <a:solidFill>
                  <a:schemeClr val="bg1"/>
                </a:solidFill>
              </a:rPr>
              <a:t> </a:t>
            </a:r>
            <a:r>
              <a:rPr lang="en-US" sz="2400" dirty="0" smtClean="0">
                <a:solidFill>
                  <a:schemeClr val="bg1"/>
                </a:solidFill>
                <a:hlinkClick r:id="rId6" action="ppaction://hlinkfile" tooltip="Oliver King"/>
              </a:rPr>
              <a:t>Oliver King</a:t>
            </a:r>
            <a:r>
              <a:rPr lang="en-US" sz="2400" dirty="0" smtClean="0">
                <a:solidFill>
                  <a:schemeClr val="bg1"/>
                </a:solidFill>
              </a:rPr>
              <a:t>, Bishop of Bath and Wells, decided in 1500 to rebuild it on a smaller scale. The new church was completed just a few years before Bath Priory was </a:t>
            </a:r>
            <a:r>
              <a:rPr lang="en-US" sz="2400" dirty="0" smtClean="0">
                <a:solidFill>
                  <a:schemeClr val="bg1"/>
                </a:solidFill>
                <a:hlinkClick r:id="rId7" action="ppaction://hlinkfile" tooltip="Dissolution of the Monasteries"/>
              </a:rPr>
              <a:t>dissolved</a:t>
            </a:r>
            <a:r>
              <a:rPr lang="en-US" sz="2400" dirty="0" smtClean="0">
                <a:solidFill>
                  <a:schemeClr val="bg1"/>
                </a:solidFill>
              </a:rPr>
              <a:t> in 1539 by </a:t>
            </a:r>
            <a:r>
              <a:rPr lang="en-US" sz="2400" dirty="0" smtClean="0">
                <a:solidFill>
                  <a:schemeClr val="bg1"/>
                </a:solidFill>
                <a:hlinkClick r:id="rId8" action="ppaction://hlinkfile" tooltip="Henry VIII of England"/>
              </a:rPr>
              <a:t>Henry VIII</a:t>
            </a:r>
            <a:r>
              <a:rPr lang="en-US" sz="2400" dirty="0" smtClean="0">
                <a:solidFill>
                  <a:schemeClr val="bg1"/>
                </a:solidFill>
              </a:rPr>
              <a:t>.</a:t>
            </a:r>
            <a:r>
              <a:rPr lang="en-US" sz="2400" baseline="30000" dirty="0" smtClean="0">
                <a:solidFill>
                  <a:schemeClr val="bg1"/>
                </a:solidFill>
                <a:hlinkClick r:id="rId9" action="ppaction://hlinkfile"/>
              </a:rPr>
              <a:t>[</a:t>
            </a:r>
            <a:r>
              <a:rPr lang="en-US" sz="2400" baseline="30000" dirty="0" smtClean="0">
                <a:solidFill>
                  <a:schemeClr val="bg1"/>
                </a:solidFill>
                <a:hlinkClick r:id="rId10" action="ppaction://hlinkfile"/>
              </a:rPr>
              <a:t>24</a:t>
            </a:r>
            <a:endParaRPr 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upload.wikimedia.org/wikipedia/commons/2/2a/Pulteney_Bridge%2C_Bath_2.jpg"/>
          <p:cNvPicPr>
            <a:picLocks noChangeAspect="1" noChangeArrowheads="1"/>
          </p:cNvPicPr>
          <p:nvPr/>
        </p:nvPicPr>
        <p:blipFill>
          <a:blip r:embed="rId2" cstate="print"/>
          <a:srcRect/>
          <a:stretch>
            <a:fillRect/>
          </a:stretch>
        </p:blipFill>
        <p:spPr bwMode="auto">
          <a:xfrm>
            <a:off x="500034" y="428604"/>
            <a:ext cx="8358246" cy="6072230"/>
          </a:xfrm>
          <a:prstGeom prst="rect">
            <a:avLst/>
          </a:prstGeom>
          <a:noFill/>
        </p:spPr>
      </p:pic>
      <p:sp>
        <p:nvSpPr>
          <p:cNvPr id="2" name="Tytuł 1"/>
          <p:cNvSpPr>
            <a:spLocks noGrp="1"/>
          </p:cNvSpPr>
          <p:nvPr>
            <p:ph type="title"/>
          </p:nvPr>
        </p:nvSpPr>
        <p:spPr/>
        <p:txBody>
          <a:bodyPr/>
          <a:lstStyle/>
          <a:p>
            <a:endParaRPr lang="pl-PL"/>
          </a:p>
        </p:txBody>
      </p:sp>
      <p:sp>
        <p:nvSpPr>
          <p:cNvPr id="3" name="Prostokąt 2"/>
          <p:cNvSpPr/>
          <p:nvPr/>
        </p:nvSpPr>
        <p:spPr>
          <a:xfrm>
            <a:off x="2286000" y="2274838"/>
            <a:ext cx="4572000" cy="3785652"/>
          </a:xfrm>
          <a:prstGeom prst="rect">
            <a:avLst/>
          </a:prstGeom>
        </p:spPr>
        <p:txBody>
          <a:bodyPr>
            <a:spAutoFit/>
          </a:bodyPr>
          <a:lstStyle/>
          <a:p>
            <a:r>
              <a:rPr lang="en-US" baseline="30000" dirty="0" smtClean="0">
                <a:solidFill>
                  <a:schemeClr val="bg1"/>
                </a:solidFill>
                <a:hlinkClick r:id="rId3" action="ppaction://hlinkfile"/>
              </a:rPr>
              <a:t>]</a:t>
            </a:r>
            <a:r>
              <a:rPr lang="en-US" dirty="0" smtClean="0">
                <a:solidFill>
                  <a:schemeClr val="bg1"/>
                </a:solidFill>
              </a:rPr>
              <a:t> </a:t>
            </a:r>
            <a:r>
              <a:rPr lang="en-US" sz="2400" dirty="0" smtClean="0">
                <a:solidFill>
                  <a:schemeClr val="bg1"/>
                </a:solidFill>
              </a:rPr>
              <a:t>The abbey church was allowed to become derelict before being restored as the city's parish church in the Elizabethan period, when the city experienced a revival as a spa. The baths were improved and the city began to attract the aristocracy. Bath was granted cit</a:t>
            </a:r>
            <a:r>
              <a:rPr lang="pl-PL" sz="2400" dirty="0" smtClean="0">
                <a:solidFill>
                  <a:schemeClr val="bg1"/>
                </a:solidFill>
              </a:rPr>
              <a:t>y </a:t>
            </a:r>
            <a:r>
              <a:rPr lang="en-US" sz="2400" dirty="0" smtClean="0">
                <a:solidFill>
                  <a:schemeClr val="bg1"/>
                </a:solidFill>
              </a:rPr>
              <a:t>status by Royal Charter by Queen Elizabeth I in 1590.</a:t>
            </a:r>
            <a:endParaRPr lang="pl-PL"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ln>
            <a:solidFill>
              <a:schemeClr val="accent2">
                <a:lumMod val="75000"/>
              </a:schemeClr>
            </a:solidFill>
          </a:ln>
        </p:spPr>
        <p:style>
          <a:lnRef idx="1">
            <a:schemeClr val="accent3"/>
          </a:lnRef>
          <a:fillRef idx="3">
            <a:schemeClr val="accent3"/>
          </a:fillRef>
          <a:effectRef idx="2">
            <a:schemeClr val="accent3"/>
          </a:effectRef>
          <a:fontRef idx="minor">
            <a:schemeClr val="lt1"/>
          </a:fontRef>
        </p:style>
        <p:txBody>
          <a:bodyPr>
            <a:normAutofit fontScale="90000"/>
          </a:bodyPr>
          <a:lstStyle/>
          <a:p>
            <a:r>
              <a:rPr lang="pl-PL" dirty="0" err="1" smtClean="0"/>
              <a:t>You</a:t>
            </a:r>
            <a:r>
              <a:rPr lang="pl-PL" dirty="0" smtClean="0"/>
              <a:t> </a:t>
            </a:r>
            <a:r>
              <a:rPr lang="pl-PL" dirty="0" err="1" smtClean="0"/>
              <a:t>must</a:t>
            </a:r>
            <a:r>
              <a:rPr lang="pl-PL" dirty="0" smtClean="0"/>
              <a:t> go to </a:t>
            </a:r>
            <a:r>
              <a:rPr lang="pl-PL" dirty="0" err="1" smtClean="0"/>
              <a:t>the</a:t>
            </a:r>
            <a:r>
              <a:rPr lang="pl-PL" dirty="0" smtClean="0"/>
              <a:t> </a:t>
            </a:r>
            <a:r>
              <a:rPr lang="pl-PL" dirty="0" err="1" smtClean="0"/>
              <a:t>bath</a:t>
            </a:r>
            <a:r>
              <a:rPr lang="pl-PL" dirty="0" smtClean="0"/>
              <a:t> </a:t>
            </a:r>
            <a:r>
              <a:rPr lang="pl-PL" dirty="0" err="1" smtClean="0"/>
              <a:t>bcose</a:t>
            </a:r>
            <a:r>
              <a:rPr lang="pl-PL" dirty="0" smtClean="0"/>
              <a:t> </a:t>
            </a:r>
            <a:r>
              <a:rPr lang="pl-PL" dirty="0" err="1" smtClean="0"/>
              <a:t>it</a:t>
            </a:r>
            <a:r>
              <a:rPr lang="pl-PL" dirty="0" smtClean="0"/>
              <a:t> </a:t>
            </a:r>
            <a:r>
              <a:rPr lang="pl-PL" dirty="0" err="1" smtClean="0"/>
              <a:t>is</a:t>
            </a:r>
            <a:r>
              <a:rPr lang="pl-PL" dirty="0" smtClean="0"/>
              <a:t> </a:t>
            </a:r>
            <a:r>
              <a:rPr lang="pl-PL" dirty="0" err="1" smtClean="0"/>
              <a:t>very</a:t>
            </a:r>
            <a:r>
              <a:rPr lang="pl-PL" dirty="0" smtClean="0"/>
              <a:t> </a:t>
            </a:r>
            <a:r>
              <a:rPr lang="pl-PL" dirty="0" err="1" smtClean="0"/>
              <a:t>prety</a:t>
            </a:r>
            <a:r>
              <a:rPr lang="pl-PL" dirty="0" smtClean="0"/>
              <a:t> </a:t>
            </a:r>
            <a:r>
              <a:rPr lang="pl-PL" dirty="0" err="1" smtClean="0"/>
              <a:t>town</a:t>
            </a:r>
            <a:endParaRPr lang="pl-PL" dirty="0"/>
          </a:p>
        </p:txBody>
      </p:sp>
      <p:pic>
        <p:nvPicPr>
          <p:cNvPr id="20482" name="Picture 2" descr="File:Royal Crescent in Bath, England - July 2006.jpg">
            <a:hlinkClick r:id="rId2"/>
          </p:cNvPr>
          <p:cNvPicPr>
            <a:picLocks noChangeAspect="1" noChangeArrowheads="1"/>
          </p:cNvPicPr>
          <p:nvPr/>
        </p:nvPicPr>
        <p:blipFill>
          <a:blip r:embed="rId3"/>
          <a:srcRect/>
          <a:stretch>
            <a:fillRect/>
          </a:stretch>
        </p:blipFill>
        <p:spPr bwMode="auto">
          <a:xfrm>
            <a:off x="483049" y="1643050"/>
            <a:ext cx="8660951" cy="361951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21506" name="Picture 2" descr="Aerial photograph showing streets and crescents of yellow buildings surrounded by vegetation">
            <a:hlinkClick r:id="rId2" tooltip="Aerial view over northern Bath from a hot air balloon. The Royal Crescent is in the centre."/>
          </p:cNvPr>
          <p:cNvPicPr>
            <a:picLocks noChangeAspect="1" noChangeArrowheads="1"/>
          </p:cNvPicPr>
          <p:nvPr/>
        </p:nvPicPr>
        <p:blipFill>
          <a:blip r:embed="rId3"/>
          <a:srcRect/>
          <a:stretch>
            <a:fillRect/>
          </a:stretch>
        </p:blipFill>
        <p:spPr bwMode="auto">
          <a:xfrm>
            <a:off x="241160" y="240223"/>
            <a:ext cx="8902840" cy="6617777"/>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pływ">
  <a:themeElements>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rzepły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rzepły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3614928</TotalTime>
  <Words>383</Words>
  <PresentationFormat>Pokaz na ekranie (4:3)</PresentationFormat>
  <Paragraphs>14</Paragraphs>
  <Slides>10</Slides>
  <Notes>0</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Przepływ</vt:lpstr>
      <vt:lpstr>Vist this place</vt:lpstr>
      <vt:lpstr>History</vt:lpstr>
      <vt:lpstr>Slajd 3</vt:lpstr>
      <vt:lpstr>Slajd 4</vt:lpstr>
      <vt:lpstr>Bautifull town</vt:lpstr>
      <vt:lpstr>Slajd 6</vt:lpstr>
      <vt:lpstr>Slajd 7</vt:lpstr>
      <vt:lpstr>You must go to the bath bcose it is very prety town</vt:lpstr>
      <vt:lpstr>Slajd 9</vt:lpstr>
      <vt:lpstr>Look for this! This isphoto for Bath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Vist this place</dc:title>
  <dc:creator>student007b</dc:creator>
  <cp:lastModifiedBy>student007b</cp:lastModifiedBy>
  <cp:revision>7</cp:revision>
  <dcterms:created xsi:type="dcterms:W3CDTF">2010-10-01T08:59:49Z</dcterms:created>
  <dcterms:modified xsi:type="dcterms:W3CDTF">2010-11-15T08:18:00Z</dcterms:modified>
</cp:coreProperties>
</file>